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4"/>
  </p:notesMasterIdLst>
  <p:handoutMasterIdLst>
    <p:handoutMasterId r:id="rId15"/>
  </p:handoutMasterIdLst>
  <p:sldIdLst>
    <p:sldId id="364" r:id="rId2"/>
    <p:sldId id="373" r:id="rId3"/>
    <p:sldId id="323" r:id="rId4"/>
    <p:sldId id="324" r:id="rId5"/>
    <p:sldId id="326" r:id="rId6"/>
    <p:sldId id="327" r:id="rId7"/>
    <p:sldId id="375" r:id="rId8"/>
    <p:sldId id="328" r:id="rId9"/>
    <p:sldId id="329" r:id="rId10"/>
    <p:sldId id="330" r:id="rId11"/>
    <p:sldId id="332" r:id="rId12"/>
    <p:sldId id="333" r:id="rId13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8" autoAdjust="0"/>
    <p:restoredTop sz="86466" autoAdjust="0"/>
  </p:normalViewPr>
  <p:slideViewPr>
    <p:cSldViewPr>
      <p:cViewPr>
        <p:scale>
          <a:sx n="75" d="100"/>
          <a:sy n="75" d="100"/>
        </p:scale>
        <p:origin x="294" y="15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3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750" y="930"/>
      </p:cViewPr>
      <p:guideLst>
        <p:guide orient="horz" pos="2910"/>
        <p:guide pos="219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>
            <a:lvl1pPr defTabSz="925513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175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7288"/>
            <a:ext cx="3013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defTabSz="925513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175" y="8777288"/>
            <a:ext cx="3013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03C6B67-2341-4E2B-A44A-38AD3DEB0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>
            <a:lvl1pPr defTabSz="92551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389438"/>
            <a:ext cx="5100638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887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defTabSz="92551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778875"/>
            <a:ext cx="30130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 smtClean="0"/>
            </a:lvl1pPr>
          </a:lstStyle>
          <a:p>
            <a:pPr>
              <a:defRPr/>
            </a:pPr>
            <a:fld id="{F9A87802-155F-43E1-B1F6-43E0F0819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D4417-754F-471B-9A2B-84DFBE2053AC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8C8BE5-94D2-4D21-B234-705A6CC388F2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56E49C-0ADF-42B2-979A-B0595C84AC4F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E8970B-9428-46D3-8178-67380A7B0EDD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3ED61-B7C0-4D2A-ABC1-0A82AFF29F3A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4178B6-B8AA-4FDD-BCC7-3BB1672157FF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D72B1-FBE4-4C5A-822E-92C5FE531ECE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13" name="Picture 20" descr="bluecorners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24"/>
          <p:cNvSpPr txBox="1">
            <a:spLocks noChangeArrowheads="1"/>
          </p:cNvSpPr>
          <p:nvPr userDrawn="1"/>
        </p:nvSpPr>
        <p:spPr bwMode="auto">
          <a:xfrm>
            <a:off x="2743200" y="59436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15" name="Text Box 25"/>
          <p:cNvSpPr txBox="1">
            <a:spLocks noChangeArrowheads="1"/>
          </p:cNvSpPr>
          <p:nvPr userDrawn="1"/>
        </p:nvSpPr>
        <p:spPr bwMode="auto">
          <a:xfrm>
            <a:off x="3289300" y="5334000"/>
            <a:ext cx="2346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en-US" sz="1200"/>
          </a:p>
          <a:p>
            <a:pPr algn="ctr">
              <a:defRPr/>
            </a:pPr>
            <a:endParaRPr lang="en-US" sz="1200"/>
          </a:p>
          <a:p>
            <a:pPr algn="ctr">
              <a:defRPr/>
            </a:pPr>
            <a:r>
              <a:rPr lang="en-US" sz="1200"/>
              <a:t>© 2010 Pearson Education, Inc.</a:t>
            </a:r>
            <a:br>
              <a:rPr lang="en-US" sz="1200"/>
            </a:br>
            <a:r>
              <a:rPr lang="en-US" sz="1200"/>
              <a:t>All rights reserved.</a:t>
            </a:r>
          </a:p>
        </p:txBody>
      </p:sp>
      <p:pic>
        <p:nvPicPr>
          <p:cNvPr id="16" name="Picture 26" descr="pearson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6286500"/>
            <a:ext cx="11303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2/9/2013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sp>
        <p:nvSpPr>
          <p:cNvPr id="11" name="Text Box 27"/>
          <p:cNvSpPr txBox="1">
            <a:spLocks noChangeArrowheads="1"/>
          </p:cNvSpPr>
          <p:nvPr userDrawn="1"/>
        </p:nvSpPr>
        <p:spPr bwMode="auto">
          <a:xfrm>
            <a:off x="533400" y="64008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000" i="1">
                <a:ea typeface="ＭＳ Ｐゴシック" pitchFamily="34" charset="-128"/>
              </a:rPr>
              <a:t>The Life Span, Third Edition</a:t>
            </a:r>
          </a:p>
          <a:p>
            <a:pPr eaLnBrk="0" hangingPunct="0">
              <a:defRPr/>
            </a:pPr>
            <a:r>
              <a:rPr lang="en-US" sz="1000">
                <a:ea typeface="ＭＳ Ｐゴシック" pitchFamily="34" charset="-128"/>
              </a:rPr>
              <a:t>Broderick and Blewitt</a:t>
            </a:r>
          </a:p>
        </p:txBody>
      </p:sp>
      <p:sp>
        <p:nvSpPr>
          <p:cNvPr id="16" name="Text Box 28"/>
          <p:cNvSpPr txBox="1">
            <a:spLocks noChangeArrowheads="1"/>
          </p:cNvSpPr>
          <p:nvPr userDrawn="1"/>
        </p:nvSpPr>
        <p:spPr bwMode="auto">
          <a:xfrm>
            <a:off x="5638800" y="6384925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1000">
                <a:latin typeface="Arial"/>
                <a:ea typeface="ＭＳ Ｐゴシック" pitchFamily="34" charset="-128"/>
              </a:rPr>
              <a:t>©</a:t>
            </a:r>
            <a:r>
              <a:rPr lang="en-US" sz="1000">
                <a:ea typeface="ＭＳ Ｐゴシック" pitchFamily="34" charset="-128"/>
              </a:rPr>
              <a:t> 2010 Pearson Education, Inc.</a:t>
            </a:r>
          </a:p>
          <a:p>
            <a:pPr algn="r" eaLnBrk="0" hangingPunct="0">
              <a:defRPr/>
            </a:pPr>
            <a:r>
              <a:rPr lang="en-US" sz="1000">
                <a:ea typeface="ＭＳ Ｐゴシック" pitchFamily="34" charset="-128"/>
              </a:rPr>
              <a:t>All rights reserved.</a:t>
            </a:r>
          </a:p>
        </p:txBody>
      </p:sp>
      <p:sp>
        <p:nvSpPr>
          <p:cNvPr id="17" name="Rectangle 29"/>
          <p:cNvSpPr>
            <a:spLocks noGrp="1" noChangeArrowheads="1"/>
          </p:cNvSpPr>
          <p:nvPr userDrawn="1"/>
        </p:nvSpPr>
        <p:spPr bwMode="auto">
          <a:xfrm>
            <a:off x="43434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>
              <a:defRPr/>
            </a:pPr>
            <a:fld id="{B5F0FE01-7EE8-4FAE-895B-9FCA26591E85}" type="slidenum">
              <a:rPr lang="en-US" sz="1400">
                <a:ea typeface="ＭＳ Ｐゴシック" pitchFamily="34" charset="-128"/>
              </a:rPr>
              <a:pPr algn="ctr" eaLnBrk="0" hangingPunct="0">
                <a:defRPr/>
              </a:pPr>
              <a:t>‹#›</a:t>
            </a:fld>
            <a:endParaRPr lang="en-US" sz="1400">
              <a:ea typeface="ＭＳ Ｐゴシック" pitchFamily="34" charset="-128"/>
            </a:endParaRPr>
          </a:p>
        </p:txBody>
      </p:sp>
      <p:pic>
        <p:nvPicPr>
          <p:cNvPr id="19" name="Picture 30" descr="bluegradientba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33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1" descr="pearson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61300" y="6362700"/>
            <a:ext cx="11303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utoUpdateAnimBg="0"/>
    </p:bld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5240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The Life Span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00400"/>
            <a:ext cx="7010400" cy="7620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400" dirty="0" smtClean="0"/>
              <a:t>Human Development for Helping Professionals</a:t>
            </a:r>
          </a:p>
          <a:p>
            <a:pPr eaLnBrk="1" hangingPunct="1"/>
            <a:r>
              <a:rPr lang="en-US" sz="2400" dirty="0" smtClean="0"/>
              <a:t>Third Edition</a:t>
            </a:r>
          </a:p>
          <a:p>
            <a:pPr eaLnBrk="1" hangingPunct="1"/>
            <a:endParaRPr lang="en-US" sz="2000" dirty="0" smtClean="0"/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2057400" y="5190529"/>
            <a:ext cx="525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2362200" y="4191000"/>
            <a:ext cx="4572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/>
              <a:t>Prepared by</a:t>
            </a:r>
            <a:endParaRPr lang="en-US" sz="1200" dirty="0"/>
          </a:p>
          <a:p>
            <a:pPr algn="ctr"/>
            <a:r>
              <a:rPr lang="en-US" sz="1200" dirty="0"/>
              <a:t>Marcy </a:t>
            </a:r>
            <a:r>
              <a:rPr lang="en-US" sz="1200" dirty="0" err="1"/>
              <a:t>Stites</a:t>
            </a:r>
            <a:r>
              <a:rPr lang="en-US" sz="1200" dirty="0"/>
              <a:t>, California State University, East Bay</a:t>
            </a:r>
            <a:endParaRPr lang="en-US" sz="1200" b="1" u="sng" dirty="0"/>
          </a:p>
          <a:p>
            <a:pPr algn="ctr"/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b="1" dirty="0"/>
              <a:t>Revised for the Third Edition by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/>
              <a:t>Gypsy </a:t>
            </a:r>
            <a:r>
              <a:rPr lang="en-US" sz="1200" dirty="0" err="1"/>
              <a:t>Denzine</a:t>
            </a:r>
            <a:r>
              <a:rPr lang="en-US" sz="1200" dirty="0"/>
              <a:t>, Northern Arizona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800" dirty="0" smtClean="0"/>
              <a:t>Living </a:t>
            </a:r>
            <a:r>
              <a:rPr lang="en-US" sz="4800" dirty="0" smtClean="0"/>
              <a:t>Well: Stress, Coping, and Life Satisfaction in Adulthood</a:t>
            </a:r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Week 5: Chapter 14:</a:t>
            </a:r>
            <a:br>
              <a:rPr lang="en-US" sz="4000" dirty="0" smtClean="0"/>
            </a:b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Personality traits like extraversion and neuroticism are strongly correlated with subjective well-being measures, much more so than external factors like wealth.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Extraverts, who tend to focus interest on things outside the self, are happier than introverts, who focus more attention on their own interior experience.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Neuroticism, including tendencies to be self-conscious, anxious, hostile and impulsive, is negatively correlated with happiness.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Personality and Well-Being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Evidence supports the importance of “love” for happiness.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Both extraverts and introverts report more pleasant emotions in social situations.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Receiving support is clearly linked to better coping with life’s stresses, but giving social support is also a key ingredient of happiness.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Married women and men report more happiness than unmarried people.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Being married is also associated with a lower risk of depression.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Relationships and Well-Being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/>
              <a:t>Two types: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endParaRPr lang="en-US" sz="2000" smtClean="0"/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2000" u="sng" smtClean="0"/>
              <a:t>Life events</a:t>
            </a:r>
            <a:r>
              <a:rPr lang="en-US" sz="2000" smtClean="0"/>
              <a:t> that are discrete, often traumatic, events that have a clear onset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endParaRPr lang="en-US" sz="2000" smtClean="0"/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sz="2000" u="sng" smtClean="0"/>
              <a:t>Daily hassles</a:t>
            </a:r>
            <a:r>
              <a:rPr lang="en-US" sz="2000" smtClean="0"/>
              <a:t> which are chronic, problematic situations</a:t>
            </a:r>
          </a:p>
          <a:p>
            <a:pPr marL="990600" lvl="1" indent="-533400" eaLnBrk="1" hangingPunct="1">
              <a:lnSpc>
                <a:spcPct val="90000"/>
              </a:lnSpc>
            </a:pPr>
            <a:endParaRPr lang="en-US" sz="2000" smtClean="0"/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Research indicates that </a:t>
            </a:r>
            <a:r>
              <a:rPr lang="en-US" sz="2000" u="sng" smtClean="0"/>
              <a:t>chronic daily stress</a:t>
            </a:r>
            <a:r>
              <a:rPr lang="en-US" sz="2000" smtClean="0"/>
              <a:t> is very important in the development of psychological as well as physical symptoms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z="2000" smtClean="0"/>
              <a:t>allostatic load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z="2000" smtClean="0"/>
              <a:t>kindling-behavioral sensitization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smtClean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Stress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Positive attitude</a:t>
            </a:r>
          </a:p>
          <a:p>
            <a:pPr eaLnBrk="1" hangingPunct="1"/>
            <a:r>
              <a:rPr lang="en-US" smtClean="0"/>
              <a:t>Active coping strategies</a:t>
            </a:r>
          </a:p>
          <a:p>
            <a:pPr eaLnBrk="1" hangingPunct="1"/>
            <a:r>
              <a:rPr lang="en-US" smtClean="0"/>
              <a:t>Cognitive flexibility/cognitive reappraisal</a:t>
            </a:r>
          </a:p>
          <a:p>
            <a:pPr eaLnBrk="1" hangingPunct="1"/>
            <a:r>
              <a:rPr lang="en-US" smtClean="0"/>
              <a:t>Moral compass</a:t>
            </a:r>
          </a:p>
          <a:p>
            <a:pPr eaLnBrk="1" hangingPunct="1"/>
            <a:r>
              <a:rPr lang="en-US" smtClean="0"/>
              <a:t>Physical exercise</a:t>
            </a:r>
          </a:p>
          <a:p>
            <a:pPr eaLnBrk="1" hangingPunct="1"/>
            <a:r>
              <a:rPr lang="en-US" smtClean="0"/>
              <a:t>Social support and roles models or mentors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smtClean="0"/>
              <a:t>Psychological Resilience Factors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800" dirty="0" smtClean="0"/>
              <a:t>Gains </a:t>
            </a:r>
            <a:r>
              <a:rPr lang="en-US" sz="4800" dirty="0" smtClean="0"/>
              <a:t>and Losses in Late Adulthood</a:t>
            </a:r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Week 5: Chapter 15: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/>
              <a:t>Gradual decline from peak functioning of most physiological systems beginning as early as 30.  By late adulthood, losses usually noticeable and require some adjustment in expectations or lifestyle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Immune system becomes progressively less effective</a:t>
            </a:r>
          </a:p>
          <a:p>
            <a:pPr eaLnBrk="1" hangingPunct="1">
              <a:lnSpc>
                <a:spcPct val="90000"/>
              </a:lnSpc>
            </a:pP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Increasing sensory deficits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200" smtClean="0"/>
          </a:p>
          <a:p>
            <a:pPr eaLnBrk="1" hangingPunct="1">
              <a:lnSpc>
                <a:spcPct val="90000"/>
              </a:lnSpc>
            </a:pPr>
            <a:r>
              <a:rPr lang="en-US" sz="2200" smtClean="0"/>
              <a:t>Onset of pain, stiffness, and swelling of joints and surrounding tissues – arthritis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200" smtClean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smtClean="0"/>
              <a:t>Physical Changes </a:t>
            </a:r>
            <a:br>
              <a:rPr lang="en-US" sz="4000" b="1" smtClean="0"/>
            </a:br>
            <a:r>
              <a:rPr lang="en-US" sz="4000" b="1" smtClean="0"/>
              <a:t>in Late Adulthood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Gradual decline in fluid intelligence or mechanics of intellectual function, processing speed slows and inhibitory functions decline with age, may limit efficiency of working memory operations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Balanced by maintenance or advancement of crystallized intelligence or pragmatics, semantic memory is enriched with age.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Dementia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Terminal Drop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Autobiographical memory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smtClean="0"/>
              <a:t>Cognitive Changes </a:t>
            </a:r>
            <a:br>
              <a:rPr lang="en-US" sz="4000" b="1" smtClean="0"/>
            </a:br>
            <a:r>
              <a:rPr lang="en-US" sz="4000" b="1" smtClean="0"/>
              <a:t>in Late Adulthood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i="1" smtClean="0"/>
              <a:t>Three processes are key to successful development at any age, and especially in the later years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i="1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Selection</a:t>
            </a:r>
            <a:r>
              <a:rPr lang="en-US" sz="2000" smtClean="0"/>
              <a:t> – process of narrowing our goals and limiting the domains in which we expend effort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Optimization</a:t>
            </a:r>
            <a:r>
              <a:rPr lang="en-US" sz="2000" smtClean="0"/>
              <a:t> – finding ways to enhance the achievement of remaining goals or finding environments that are enhancing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Compensation</a:t>
            </a:r>
            <a:r>
              <a:rPr lang="en-US" sz="2000" smtClean="0"/>
              <a:t> – when a loss prevents the use of one means to an end, we can compensate by finding another means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b="1" smtClean="0"/>
              <a:t>Baltes:  Maintain Well-Being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8288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“Expertise in the fundamental pragmatics of life” </a:t>
            </a:r>
            <a:br>
              <a:rPr lang="en-US" sz="1800" smtClean="0"/>
            </a:b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Many problems adults face do not have one right answer- they are </a:t>
            </a:r>
            <a:r>
              <a:rPr lang="en-US" sz="1800" i="1" smtClean="0"/>
              <a:t>ill-defined</a:t>
            </a:r>
            <a:r>
              <a:rPr lang="en-US" sz="1800" smtClean="0"/>
              <a:t> or </a:t>
            </a:r>
            <a:r>
              <a:rPr lang="en-US" sz="1800" i="1" smtClean="0"/>
              <a:t>ill-structured</a:t>
            </a:r>
            <a:br>
              <a:rPr lang="en-US" sz="1800" i="1" smtClean="0"/>
            </a:br>
            <a:endParaRPr lang="en-US" sz="1800" i="1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Wisdom involves solving problems using a more relativist perspective and recognizing that problems are complex with contextually embedded truth systems</a:t>
            </a:r>
            <a:br>
              <a:rPr lang="en-US" sz="1800" smtClean="0"/>
            </a:b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Involve “post-formal” thought (advanced logical thinking)</a:t>
            </a:r>
            <a:br>
              <a:rPr lang="en-US" sz="1800" smtClean="0"/>
            </a:b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Involves creativity and intelligence</a:t>
            </a:r>
            <a:br>
              <a:rPr lang="en-US" sz="1800" smtClean="0"/>
            </a:b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In leadership roles- wise people are able to balance the need for change with the need for stability</a:t>
            </a:r>
            <a:br>
              <a:rPr lang="en-US" sz="1800" smtClean="0"/>
            </a:b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Wisdom is related to age and training and experience in one’s occupation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smtClean="0"/>
              <a:t>The Role of Wisdom </a:t>
            </a:r>
            <a:br>
              <a:rPr lang="en-US" sz="4000" b="1" smtClean="0"/>
            </a:br>
            <a:r>
              <a:rPr lang="en-US" sz="4000" b="1" smtClean="0"/>
              <a:t>in Aging Well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Shock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/>
            <a:r>
              <a:rPr lang="en-US" b="1" smtClean="0"/>
              <a:t>Protest</a:t>
            </a:r>
          </a:p>
          <a:p>
            <a:pPr eaLnBrk="1" hangingPunct="1"/>
            <a:endParaRPr lang="en-US" b="1" smtClean="0"/>
          </a:p>
          <a:p>
            <a:pPr eaLnBrk="1" hangingPunct="1"/>
            <a:r>
              <a:rPr lang="en-US" b="1" smtClean="0"/>
              <a:t>Despair</a:t>
            </a:r>
          </a:p>
          <a:p>
            <a:pPr eaLnBrk="1" hangingPunct="1"/>
            <a:endParaRPr lang="en-US" b="1" smtClean="0"/>
          </a:p>
          <a:p>
            <a:pPr eaLnBrk="1" hangingPunct="1"/>
            <a:r>
              <a:rPr lang="en-US" b="1" smtClean="0"/>
              <a:t>Reorganization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smtClean="0"/>
              <a:t>Bowlby:  Phases of the Grieving Process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325</TotalTime>
  <Words>486</Words>
  <Application>Microsoft Office PowerPoint</Application>
  <PresentationFormat>On-screen Show (4:3)</PresentationFormat>
  <Paragraphs>93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The Life Span</vt:lpstr>
      <vt:lpstr>Week 5: Chapter 14: </vt:lpstr>
      <vt:lpstr>Personality and Well-Being</vt:lpstr>
      <vt:lpstr>Relationships and Well-Being</vt:lpstr>
      <vt:lpstr>Stress</vt:lpstr>
      <vt:lpstr>Psychological Resilience Factors</vt:lpstr>
      <vt:lpstr>Week 5: Chapter 15: </vt:lpstr>
      <vt:lpstr>Physical Changes  in Late Adulthood</vt:lpstr>
      <vt:lpstr>Cognitive Changes  in Late Adulthood</vt:lpstr>
      <vt:lpstr>Baltes:  Maintain Well-Being</vt:lpstr>
      <vt:lpstr>The Role of Wisdom  in Aging Well</vt:lpstr>
      <vt:lpstr>Bowlby:  Phases of the Grieving Process</vt:lpstr>
    </vt:vector>
  </TitlesOfParts>
  <Company>Karen Bretz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AutoCAD Architecture 2008: Part I: Getting Started</dc:title>
  <cp:lastModifiedBy>Dr. Pamela Monk</cp:lastModifiedBy>
  <cp:revision>35</cp:revision>
  <dcterms:modified xsi:type="dcterms:W3CDTF">2013-02-09T23:34:41Z</dcterms:modified>
</cp:coreProperties>
</file>